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8" r:id="rId2"/>
    <p:sldId id="260" r:id="rId3"/>
    <p:sldId id="297" r:id="rId4"/>
    <p:sldId id="261" r:id="rId5"/>
    <p:sldId id="292" r:id="rId6"/>
    <p:sldId id="275" r:id="rId7"/>
    <p:sldId id="300" r:id="rId8"/>
    <p:sldId id="259" r:id="rId9"/>
    <p:sldId id="296" r:id="rId10"/>
    <p:sldId id="307" r:id="rId11"/>
    <p:sldId id="298" r:id="rId12"/>
    <p:sldId id="293" r:id="rId13"/>
    <p:sldId id="301" r:id="rId14"/>
    <p:sldId id="302" r:id="rId15"/>
    <p:sldId id="304" r:id="rId16"/>
    <p:sldId id="289" r:id="rId17"/>
    <p:sldId id="305" r:id="rId18"/>
    <p:sldId id="306" r:id="rId19"/>
    <p:sldId id="30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A8"/>
    <a:srgbClr val="3399FF"/>
    <a:srgbClr val="FF9933"/>
    <a:srgbClr val="00CC66"/>
    <a:srgbClr val="D367AC"/>
    <a:srgbClr val="CCCC00"/>
    <a:srgbClr val="666633"/>
    <a:srgbClr val="CC6600"/>
    <a:srgbClr val="FFFF00"/>
    <a:srgbClr val="ECEC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74" autoAdjust="0"/>
    <p:restoredTop sz="94660"/>
  </p:normalViewPr>
  <p:slideViewPr>
    <p:cSldViewPr>
      <p:cViewPr varScale="1">
        <p:scale>
          <a:sx n="103" d="100"/>
          <a:sy n="103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1157753718285213"/>
          <c:y val="0.36034089488813897"/>
          <c:w val="0.37453357392825964"/>
          <c:h val="0.4669966254218223"/>
        </c:manualLayout>
      </c:layout>
      <c:txPr>
        <a:bodyPr/>
        <a:lstStyle/>
        <a:p>
          <a:pPr>
            <a:defRPr sz="1700" baseline="0"/>
          </a:pPr>
          <a:endParaRPr lang="ru-RU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/>
              <a:t>квалификация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0.30000000000000032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88145794541577"/>
          <c:y val="0.27609033405628375"/>
          <c:w val="0.42639587076629071"/>
          <c:h val="0.63493441307543386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dPt>
            <c:idx val="0"/>
            <c:spPr>
              <a:solidFill>
                <a:srgbClr val="00CC66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spPr>
              <a:solidFill>
                <a:srgbClr val="666633"/>
              </a:solidFill>
              <a:ln>
                <a:noFill/>
              </a:ln>
            </c:spPr>
          </c:dPt>
          <c:dPt>
            <c:idx val="2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до 15 лет</c:v>
                </c:pt>
                <c:pt idx="2">
                  <c:v>свыше 15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A6459-D13C-4E1A-9D08-4E76C5CAB6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3881C5-CDAE-4A54-8359-8492AF98CA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99E82260-784F-4C2D-AD30-2DF0E4F943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2A0E8-F593-4783-AC48-78589CB56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B061-7625-4B2A-A179-910D25963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396B56-638D-4FB6-9680-9284B22AD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7ECA65-1BDE-4F0D-9482-6CF65DB9C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B26D36-AB62-46AE-AB80-691D74B90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524A37-6F2E-478F-B0C0-343AE2D94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FD47-CB64-4B96-8424-E038A86B1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FD26E-D57A-47F9-93B4-2808F2AA0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7306-6BDD-4F72-9680-DAA98963B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9A9B-7AFB-4648-823C-B0B585C95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4A4D-AF19-49F6-B0A3-0FFB8BF0A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9C10-BEF6-4676-A0F1-3F54320C9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E687-6815-4084-8437-A598CEC49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9955-C56F-469B-9396-766480BBD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435B5D-17DF-4BC5-A4CE-19F1AB6622B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для отчёта по стаж 08.15\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52"/>
            <a:ext cx="7620000" cy="1990725"/>
          </a:xfrm>
          <a:prstGeom prst="rect">
            <a:avLst/>
          </a:prstGeom>
          <a:noFill/>
        </p:spPr>
      </p:pic>
      <p:sp>
        <p:nvSpPr>
          <p:cNvPr id="6" name="AutoShape 23"/>
          <p:cNvSpPr>
            <a:spLocks noChangeArrowheads="1"/>
          </p:cNvSpPr>
          <p:nvPr/>
        </p:nvSpPr>
        <p:spPr bwMode="gray">
          <a:xfrm>
            <a:off x="285720" y="2428868"/>
            <a:ext cx="8715436" cy="3357586"/>
          </a:xfrm>
          <a:prstGeom prst="roundRect">
            <a:avLst>
              <a:gd name="adj" fmla="val 16667"/>
            </a:avLst>
          </a:prstGeom>
          <a:solidFill>
            <a:srgbClr val="007CA8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black">
          <a:xfrm>
            <a:off x="428596" y="2571744"/>
            <a:ext cx="8358246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Алтайский краевой институт повышения квалификации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работников образования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«Государственно-общественное управление качеством дошкольного образования в условиях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ФГОС ДО»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315200" cy="944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963869">
            <a:off x="6388367" y="1229666"/>
            <a:ext cx="2079348" cy="3067708"/>
          </a:xfrm>
          <a:prstGeom prst="rect">
            <a:avLst/>
          </a:prstGeom>
          <a:noFill/>
        </p:spPr>
      </p:pic>
      <p:pic>
        <p:nvPicPr>
          <p:cNvPr id="10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66882">
            <a:off x="821310" y="1172913"/>
            <a:ext cx="1986317" cy="2912001"/>
          </a:xfrm>
          <a:prstGeom prst="rect">
            <a:avLst/>
          </a:prstGeom>
          <a:noFill/>
        </p:spPr>
      </p:pic>
      <p:pic>
        <p:nvPicPr>
          <p:cNvPr id="12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4744" y="1070484"/>
            <a:ext cx="1857388" cy="2429954"/>
          </a:xfrm>
          <a:prstGeom prst="rect">
            <a:avLst/>
          </a:prstGeom>
          <a:noFill/>
        </p:spPr>
      </p:pic>
      <p:pic>
        <p:nvPicPr>
          <p:cNvPr id="7" name="Picture 28" descr="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113587">
            <a:off x="2399616" y="3476836"/>
            <a:ext cx="1887053" cy="2758462"/>
          </a:xfrm>
          <a:prstGeom prst="rect">
            <a:avLst/>
          </a:prstGeom>
          <a:noFill/>
        </p:spPr>
      </p:pic>
      <p:pic>
        <p:nvPicPr>
          <p:cNvPr id="9" name="Picture 28" descr="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57851">
            <a:off x="4785202" y="3564505"/>
            <a:ext cx="1904645" cy="279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285720" y="214290"/>
            <a:ext cx="8715436" cy="11430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357158" y="357166"/>
            <a:ext cx="842968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Информационно-образовательное пространство обеспечивает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14348" y="1302633"/>
            <a:ext cx="8001056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информационно-методическую поддержку образовательного процесса через сеть Интернет;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планирование образовательного процесса и его ресурсного обеспечения с использованием цифровых образовательных ресурсов;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мониторинг и фиксацию хода и результатов образовательного процесса;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мониторинг здоровья  воспитанников;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современные процедуры создания, поиска, сбора, анализа, обработки, хранения и представления информации;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дистанционное взаимодействие всех участников образовательного процесса (сайт, электронная почта);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b="1" dirty="0" smtClean="0"/>
              <a:t> дистанционное взаимодействие образовательного учреждения с другими организациями социальной сферы. </a:t>
            </a:r>
            <a:endParaRPr lang="en-US" sz="2400" b="1" dirty="0" smtClean="0"/>
          </a:p>
          <a:p>
            <a:pPr algn="just">
              <a:lnSpc>
                <a:spcPct val="130000"/>
              </a:lnSpc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285720" y="214290"/>
            <a:ext cx="8715436" cy="92869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357158" y="214290"/>
            <a:ext cx="842968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 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 в себя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8596" y="1357298"/>
            <a:ext cx="850112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официальный сайт ДОО (</a:t>
            </a:r>
            <a:r>
              <a:rPr lang="en-US" sz="2400" b="1" dirty="0" smtClean="0"/>
              <a:t>http://www.kolokolchic.ru/</a:t>
            </a:r>
            <a:r>
              <a:rPr lang="ru-RU" sz="2400" b="1" dirty="0" smtClean="0"/>
              <a:t> )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оснащённость компьютерной техникой, </a:t>
            </a:r>
            <a:r>
              <a:rPr lang="ru-RU" sz="2400" b="1" dirty="0" err="1" smtClean="0"/>
              <a:t>мультимедийным</a:t>
            </a:r>
            <a:r>
              <a:rPr lang="ru-RU" sz="2400" b="1" dirty="0" smtClean="0"/>
              <a:t> и иным ИКТ оборудованием;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комплекс информационных образовательных ресурсов, в том числе цифровые образовательные ресурсы;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 совокупность технологических средств информационных и коммуникационных технологий: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коммуникационные каналы;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систему современных педагогических технологий, обеспечивающих обучение в современной информационно-образовательной среде</a:t>
            </a:r>
          </a:p>
          <a:p>
            <a:pPr algn="just"/>
            <a:r>
              <a:rPr lang="ru-RU" sz="1000" b="1" dirty="0" smtClean="0"/>
              <a:t> </a:t>
            </a:r>
          </a:p>
          <a:p>
            <a:pPr algn="just">
              <a:lnSpc>
                <a:spcPct val="130000"/>
              </a:lnSpc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000108"/>
            <a:ext cx="8143932" cy="414340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Обеспечение современного качества образования путём создания единого информационно-методического пространства образовательной организации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285720" y="214290"/>
            <a:ext cx="8715436" cy="92869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357158" y="214290"/>
            <a:ext cx="84296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реализации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8596" y="1357298"/>
            <a:ext cx="850112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Конструирование информационно-образовательной среды для познавательной, исследовательской, творческой деятельности воспитанников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Информатизация образовательного пространства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Повышение ИКТ компетентности участников педагогического процесса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b="1" dirty="0" smtClean="0"/>
              <a:t> Выстраивание сотрудничества с учреждениями социума, используя информационно-коммуникационные технологии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Организация информационно-методического обмена между участниками образовательного процесса и социальными партнёрами</a:t>
            </a:r>
          </a:p>
          <a:p>
            <a:pPr algn="just"/>
            <a:r>
              <a:rPr lang="ru-RU" sz="1000" b="1" dirty="0" smtClean="0"/>
              <a:t> </a:t>
            </a:r>
          </a:p>
          <a:p>
            <a:pPr algn="just">
              <a:lnSpc>
                <a:spcPct val="130000"/>
              </a:lnSpc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315200" cy="944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Обновление развивающей среды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71802" y="592933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Интерактивный стол</a:t>
            </a:r>
            <a:endParaRPr lang="en-US" sz="2000" dirty="0"/>
          </a:p>
        </p:txBody>
      </p:sp>
      <p:pic>
        <p:nvPicPr>
          <p:cNvPr id="6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612" y="1000108"/>
            <a:ext cx="3080414" cy="2310311"/>
          </a:xfrm>
          <a:prstGeom prst="rect">
            <a:avLst/>
          </a:prstGeom>
          <a:noFill/>
        </p:spPr>
      </p:pic>
      <p:pic>
        <p:nvPicPr>
          <p:cNvPr id="11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500438"/>
            <a:ext cx="3357586" cy="2518189"/>
          </a:xfrm>
          <a:prstGeom prst="rect">
            <a:avLst/>
          </a:prstGeom>
          <a:noFill/>
        </p:spPr>
      </p:pic>
      <p:pic>
        <p:nvPicPr>
          <p:cNvPr id="14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628" y="3500438"/>
            <a:ext cx="3357586" cy="2518189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857884" y="1500174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Робототехника</a:t>
            </a:r>
          </a:p>
          <a:p>
            <a:r>
              <a:rPr lang="ru-RU" sz="2000" b="1" dirty="0" err="1" smtClean="0"/>
              <a:t>Легоконструирование</a:t>
            </a:r>
            <a:r>
              <a:rPr lang="ru-RU" sz="2000" b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71604" y="6072206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Песочная терапия</a:t>
            </a:r>
            <a:endParaRPr lang="en-US" sz="2000" dirty="0"/>
          </a:p>
        </p:txBody>
      </p:sp>
      <p:pic>
        <p:nvPicPr>
          <p:cNvPr id="6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 bwMode="auto">
          <a:xfrm>
            <a:off x="1500166" y="285728"/>
            <a:ext cx="3437604" cy="2578204"/>
          </a:xfrm>
          <a:prstGeom prst="rect">
            <a:avLst/>
          </a:prstGeom>
          <a:noFill/>
        </p:spPr>
      </p:pic>
      <p:pic>
        <p:nvPicPr>
          <p:cNvPr id="13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5048253" y="2928934"/>
            <a:ext cx="3604293" cy="2703219"/>
          </a:xfrm>
          <a:prstGeom prst="rect">
            <a:avLst/>
          </a:prstGeom>
          <a:noFill/>
        </p:spPr>
      </p:pic>
      <p:pic>
        <p:nvPicPr>
          <p:cNvPr id="14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72264" y="214290"/>
            <a:ext cx="2233083" cy="1988840"/>
          </a:xfrm>
          <a:prstGeom prst="rect">
            <a:avLst/>
          </a:prstGeom>
          <a:noFill/>
        </p:spPr>
      </p:pic>
      <p:pic>
        <p:nvPicPr>
          <p:cNvPr id="15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642910" y="3500438"/>
            <a:ext cx="3143272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315200" cy="71438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педагогов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57554" y="5715016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Мастер-класс по ИКТ технологиям</a:t>
            </a:r>
            <a:endParaRPr lang="en-US" sz="2000" dirty="0"/>
          </a:p>
        </p:txBody>
      </p:sp>
      <p:pic>
        <p:nvPicPr>
          <p:cNvPr id="7" name="Picture 28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86116" y="3643314"/>
            <a:ext cx="2667019" cy="2000264"/>
          </a:xfrm>
          <a:prstGeom prst="rect">
            <a:avLst/>
          </a:prstGeom>
          <a:noFill/>
        </p:spPr>
      </p:pic>
      <p:pic>
        <p:nvPicPr>
          <p:cNvPr id="8" name="Picture 28" descr="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1142983"/>
            <a:ext cx="3500462" cy="2625347"/>
          </a:xfrm>
          <a:prstGeom prst="rect">
            <a:avLst/>
          </a:prstGeom>
          <a:noFill/>
        </p:spPr>
      </p:pic>
      <p:pic>
        <p:nvPicPr>
          <p:cNvPr id="16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1142984"/>
            <a:ext cx="3357586" cy="2518189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71472" y="3786190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Основы перекладной анимации</a:t>
            </a:r>
            <a:endParaRPr lang="en-US" sz="20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500826" y="4143380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Основы робототехники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315200" cy="944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Информатизация образовательного процесса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3786190"/>
            <a:ext cx="3667268" cy="2444845"/>
          </a:xfrm>
          <a:prstGeom prst="rect">
            <a:avLst/>
          </a:prstGeom>
          <a:noFill/>
        </p:spPr>
      </p:pic>
      <p:pic>
        <p:nvPicPr>
          <p:cNvPr id="10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14546" y="1357298"/>
            <a:ext cx="1491629" cy="1988839"/>
          </a:xfrm>
          <a:prstGeom prst="rect">
            <a:avLst/>
          </a:prstGeom>
          <a:noFill/>
        </p:spPr>
      </p:pic>
      <p:pic>
        <p:nvPicPr>
          <p:cNvPr id="12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 bwMode="auto">
          <a:xfrm>
            <a:off x="857224" y="3714752"/>
            <a:ext cx="3032788" cy="2274591"/>
          </a:xfrm>
          <a:prstGeom prst="rect">
            <a:avLst/>
          </a:prstGeom>
          <a:noFill/>
        </p:spPr>
      </p:pic>
      <p:pic>
        <p:nvPicPr>
          <p:cNvPr id="15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29256" y="1357298"/>
            <a:ext cx="2651785" cy="1988839"/>
          </a:xfrm>
          <a:prstGeom prst="rect">
            <a:avLst/>
          </a:prstGeom>
          <a:noFill/>
        </p:spPr>
      </p:pic>
      <p:pic>
        <p:nvPicPr>
          <p:cNvPr id="9" name="Picture 28" descr="2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500034" y="857232"/>
            <a:ext cx="1776169" cy="244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315200" cy="9445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Сетевые педагогические сообщества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72066" y="4929198"/>
            <a:ext cx="3301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Краевой профессиональный клуб «Русь»</a:t>
            </a:r>
            <a:endParaRPr lang="en-US" sz="2000" dirty="0"/>
          </a:p>
        </p:txBody>
      </p:sp>
      <p:pic>
        <p:nvPicPr>
          <p:cNvPr id="8" name="Picture 28" descr="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2000240"/>
            <a:ext cx="3429024" cy="2571768"/>
          </a:xfrm>
          <a:prstGeom prst="rect">
            <a:avLst/>
          </a:prstGeom>
          <a:noFill/>
        </p:spPr>
      </p:pic>
      <p:pic>
        <p:nvPicPr>
          <p:cNvPr id="10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1357298"/>
            <a:ext cx="3286148" cy="2464610"/>
          </a:xfrm>
          <a:prstGeom prst="rect">
            <a:avLst/>
          </a:prstGeom>
          <a:noFill/>
        </p:spPr>
      </p:pic>
      <p:pic>
        <p:nvPicPr>
          <p:cNvPr id="12" name="Picture 2" descr="C:\Users\1\Desktop\1 ноября 2013 С.Н\minobrnauki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 bwMode="auto">
          <a:xfrm>
            <a:off x="1000100" y="4286256"/>
            <a:ext cx="2651786" cy="19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071678"/>
            <a:ext cx="7315200" cy="314327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«Информационно-методическое пространство ДОО как условие развития качества дошкольного образования»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31640" y="5229200"/>
            <a:ext cx="7560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Трапезникова О. А.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 МБДОУ №1  </a:t>
            </a:r>
          </a:p>
          <a:p>
            <a:pPr algn="r">
              <a:spcBef>
                <a:spcPts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ФСП</a:t>
            </a:r>
          </a:p>
          <a:p>
            <a:endParaRPr lang="en-US" sz="1000" dirty="0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gray">
          <a:xfrm>
            <a:off x="214282" y="285728"/>
            <a:ext cx="8715436" cy="1571636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black">
          <a:xfrm>
            <a:off x="428596" y="428604"/>
            <a:ext cx="8358246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общеразвивающего вида «Детский сад №1 «Колокольчик»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Новоалтайск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площадка</a:t>
            </a:r>
          </a:p>
          <a:p>
            <a:pPr algn="ctr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000108"/>
            <a:ext cx="8143932" cy="414340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Информационно-методическое пространство ДОО  - открытая педагогическая система, направленная на развитие творческой, интеллектуальной  и социально-развитой личности, сформированная на основе разнообразных информационных образовательных ресурсов, современных информационно-коммуникативных средств и педагогических технологий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8390" t="19792" r="59473" b="65416"/>
          <a:stretch/>
        </p:blipFill>
        <p:spPr bwMode="auto">
          <a:xfrm>
            <a:off x="7000892" y="188640"/>
            <a:ext cx="1933961" cy="74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6825184" flipH="1">
            <a:off x="4949588" y="3534403"/>
            <a:ext cx="2130786" cy="3151949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ltGray">
          <a:xfrm rot="3819878" flipH="1">
            <a:off x="1751189" y="3442159"/>
            <a:ext cx="2076254" cy="3443359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ltGray">
          <a:xfrm>
            <a:off x="3357554" y="1142984"/>
            <a:ext cx="2147781" cy="323917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315200" cy="944562"/>
          </a:xfrm>
        </p:spPr>
        <p:txBody>
          <a:bodyPr/>
          <a:lstStyle/>
          <a:p>
            <a:pPr algn="ctr"/>
            <a:r>
              <a:rPr lang="ru-RU" sz="3600" dirty="0" smtClean="0"/>
              <a:t>Модель информационно-методического пространства</a:t>
            </a:r>
            <a:endParaRPr lang="en-US" sz="36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black">
          <a:xfrm>
            <a:off x="1571604" y="4643446"/>
            <a:ext cx="259875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Организационно-содержательный блок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black">
          <a:xfrm>
            <a:off x="4857752" y="4643446"/>
            <a:ext cx="24288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Кадровый блок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black">
          <a:xfrm>
            <a:off x="3214678" y="2285992"/>
            <a:ext cx="226696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Нормативно-правовой блок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285720" y="214290"/>
            <a:ext cx="8715436" cy="92869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357158" y="357166"/>
            <a:ext cx="84296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5786" y="1357298"/>
            <a:ext cx="80010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algn="just"/>
            <a:endParaRPr lang="ru-RU" sz="2000" dirty="0" smtClean="0"/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 smtClean="0"/>
              <a:t> </a:t>
            </a:r>
            <a:r>
              <a:rPr lang="ru-RU" sz="2000" dirty="0" smtClean="0"/>
              <a:t>Федеральный закон № 273-ФЗ  от 29 декабря 2012г. «Об образовании в Российской       Федерации».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Федеральный государственный стандарт дошкольного образования  утверждён  приказом  Министерства образования и науки  РФ №   1155 от 17 октября  2013г.)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«Профессиональный стандарт «Педагог» (утверждён  приказом Министерства труда и социальной защиты РФ от   18 октября 2013 г. № 544н)   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Нормативные документы Главного Управления образования и молодёжной политики Алтайского края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Положение об официальном сайте ДОО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Положение о локальной компьютерной сети </a:t>
            </a:r>
          </a:p>
          <a:p>
            <a:pPr lvl="0" algn="just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/>
              <a:t> Положение об использовании компьютеров и </a:t>
            </a:r>
            <a:r>
              <a:rPr lang="ru-RU" sz="2000" dirty="0" err="1" smtClean="0"/>
              <a:t>мультимедийного</a:t>
            </a:r>
            <a:r>
              <a:rPr lang="ru-RU" sz="2000" dirty="0" smtClean="0"/>
              <a:t> оборудования в образовательном процессе и другие.</a:t>
            </a:r>
          </a:p>
          <a:p>
            <a:pPr lvl="0" algn="just">
              <a:buClr>
                <a:srgbClr val="0070C0"/>
              </a:buClr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7" name="AutoShape 59"/>
          <p:cNvSpPr>
            <a:spLocks noChangeArrowheads="1"/>
          </p:cNvSpPr>
          <p:nvPr/>
        </p:nvSpPr>
        <p:spPr bwMode="gray">
          <a:xfrm>
            <a:off x="357158" y="1357298"/>
            <a:ext cx="8534400" cy="4972064"/>
          </a:xfrm>
          <a:prstGeom prst="roundRect">
            <a:avLst>
              <a:gd name="adj" fmla="val 4657"/>
            </a:avLst>
          </a:prstGeom>
          <a:solidFill>
            <a:schemeClr val="bg1">
              <a:alpha val="50000"/>
            </a:schemeClr>
          </a:solidFill>
          <a:ln w="3175">
            <a:solidFill>
              <a:srgbClr val="000000">
                <a:alpha val="30000"/>
              </a:srgbClr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gray">
          <a:xfrm>
            <a:off x="2000232" y="5500702"/>
            <a:ext cx="3886200" cy="75088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2000232" y="4429132"/>
            <a:ext cx="3886200" cy="75088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ltGray">
          <a:xfrm>
            <a:off x="2000232" y="3286124"/>
            <a:ext cx="3886200" cy="750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gray">
          <a:xfrm>
            <a:off x="1857356" y="2000240"/>
            <a:ext cx="3886200" cy="750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285852" y="2071678"/>
            <a:ext cx="38512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80808"/>
                </a:solidFill>
              </a:rPr>
              <a:t>Руководящий состав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85852" y="3357562"/>
            <a:ext cx="41434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80808"/>
                </a:solidFill>
              </a:rPr>
              <a:t>Педагогический состав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428728" y="4429132"/>
            <a:ext cx="37862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</a:rPr>
              <a:t>Учебно-вспомогательный состав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428728" y="5500702"/>
            <a:ext cx="400052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</a:rPr>
              <a:t>Административно-хозяйственный состав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7234238" y="2506663"/>
            <a:ext cx="1536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5357818" y="1928802"/>
            <a:ext cx="822325" cy="819150"/>
            <a:chOff x="1596" y="1152"/>
            <a:chExt cx="518" cy="516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85" name="Picture 3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5357818" y="3214686"/>
            <a:ext cx="822325" cy="819150"/>
            <a:chOff x="1596" y="1152"/>
            <a:chExt cx="518" cy="516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88" name="Picture 40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27692" name="Group 44"/>
          <p:cNvGrpSpPr>
            <a:grpSpLocks/>
          </p:cNvGrpSpPr>
          <p:nvPr/>
        </p:nvGrpSpPr>
        <p:grpSpPr bwMode="auto">
          <a:xfrm>
            <a:off x="5357818" y="5429264"/>
            <a:ext cx="822325" cy="819150"/>
            <a:chOff x="1596" y="1152"/>
            <a:chExt cx="518" cy="516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94" name="Picture 46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63" name="Oval 45"/>
          <p:cNvSpPr>
            <a:spLocks noChangeArrowheads="1"/>
          </p:cNvSpPr>
          <p:nvPr/>
        </p:nvSpPr>
        <p:spPr bwMode="gray">
          <a:xfrm>
            <a:off x="5357818" y="4429132"/>
            <a:ext cx="822325" cy="815975"/>
          </a:xfrm>
          <a:prstGeom prst="ellipse">
            <a:avLst/>
          </a:prstGeom>
          <a:solidFill>
            <a:srgbClr val="00CC66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ltGray">
          <a:xfrm>
            <a:off x="571472" y="214290"/>
            <a:ext cx="8072494" cy="7143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black">
          <a:xfrm>
            <a:off x="714348" y="285728"/>
            <a:ext cx="77867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Кадровые условия в МБДОУ №1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5500694" y="2143116"/>
            <a:ext cx="485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5500694" y="3429000"/>
            <a:ext cx="557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18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5500694" y="4714884"/>
            <a:ext cx="557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5500694" y="5715016"/>
            <a:ext cx="628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10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6286512" y="2643182"/>
            <a:ext cx="242252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Научный руководитель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воспитатель по </a:t>
            </a:r>
            <a:r>
              <a:rPr lang="ru-RU" sz="1600" dirty="0" err="1" smtClean="0">
                <a:solidFill>
                  <a:srgbClr val="080808"/>
                </a:solidFill>
              </a:rPr>
              <a:t>изодеятельности</a:t>
            </a:r>
            <a:endParaRPr lang="ru-RU" sz="1600" dirty="0" smtClean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воспитатель по физической культуре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музыкальный руководитель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педагог-психолог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80808"/>
                </a:solidFill>
              </a:rPr>
              <a:t> логопед</a:t>
            </a:r>
            <a:endParaRPr lang="en-US" sz="16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/>
          <p:cNvSpPr>
            <a:spLocks noChangeArrowheads="1"/>
          </p:cNvSpPr>
          <p:nvPr/>
        </p:nvSpPr>
        <p:spPr bwMode="ltGray">
          <a:xfrm>
            <a:off x="571472" y="214290"/>
            <a:ext cx="8072494" cy="7143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black">
          <a:xfrm>
            <a:off x="714348" y="285728"/>
            <a:ext cx="77867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Кадровые условия реализации ОП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black">
          <a:xfrm>
            <a:off x="1928794" y="3429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29124" y="1785926"/>
          <a:ext cx="442915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428596" y="1285860"/>
          <a:ext cx="3863574" cy="248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785786" y="4071942"/>
          <a:ext cx="4292202" cy="25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ltGray">
          <a:xfrm>
            <a:off x="428596" y="2786058"/>
            <a:ext cx="3429024" cy="3429024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black">
          <a:xfrm>
            <a:off x="642910" y="3500438"/>
            <a:ext cx="307183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Учебно-методическое и информационное обеспечение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ltGray">
          <a:xfrm>
            <a:off x="1785918" y="2500306"/>
            <a:ext cx="685800" cy="685800"/>
          </a:xfrm>
          <a:prstGeom prst="diamond">
            <a:avLst/>
          </a:prstGeom>
          <a:solidFill>
            <a:srgbClr val="FF9933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5000628" y="2786058"/>
            <a:ext cx="3357586" cy="342902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5143504" y="3643314"/>
            <a:ext cx="321471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gray">
          <a:xfrm>
            <a:off x="6357950" y="2500306"/>
            <a:ext cx="685800" cy="68580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black">
          <a:xfrm>
            <a:off x="1928794" y="2643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ltGray">
          <a:xfrm>
            <a:off x="1643042" y="214290"/>
            <a:ext cx="6157938" cy="10715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black">
          <a:xfrm>
            <a:off x="2214546" y="285728"/>
            <a:ext cx="55007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Организационно-содержательный блок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black">
          <a:xfrm>
            <a:off x="6500826" y="2643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285720" y="214290"/>
            <a:ext cx="8715436" cy="1214446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357158" y="214290"/>
            <a:ext cx="842968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Учебно-методическое и информационное обеспечение реализации ООП включает в себя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8596" y="1357298"/>
            <a:ext cx="850112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dirty="0" smtClean="0"/>
              <a:t> укомплектованность печатными и электронными информационно-образовательными ресурсами, технологиями примерной образовательной программы ( в ДОУ №1 это программа «От рождения до школы»), учебно-методической литературой и наглядными материалами по всем образовательным областям образовательной программы на определенных учредителем образовательного учреждения языках обучения.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v"/>
            </a:pPr>
            <a:endParaRPr lang="ru-RU" sz="2400" b="1" dirty="0" smtClean="0"/>
          </a:p>
          <a:p>
            <a:pPr algn="just"/>
            <a:r>
              <a:rPr lang="ru-RU" sz="1000" b="1" dirty="0" smtClean="0"/>
              <a:t> </a:t>
            </a:r>
          </a:p>
          <a:p>
            <a:pPr algn="just">
              <a:lnSpc>
                <a:spcPct val="130000"/>
              </a:lnSpc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FCA304"/>
    </a:accent1>
    <a:accent2>
      <a:srgbClr val="E1595C"/>
    </a:accent2>
    <a:accent3>
      <a:srgbClr val="FFFFFF"/>
    </a:accent3>
    <a:accent4>
      <a:srgbClr val="000000"/>
    </a:accent4>
    <a:accent5>
      <a:srgbClr val="FDCEAA"/>
    </a:accent5>
    <a:accent6>
      <a:srgbClr val="CC5053"/>
    </a:accent6>
    <a:hlink>
      <a:srgbClr val="80E05A"/>
    </a:hlink>
    <a:folHlink>
      <a:srgbClr val="4BA5EF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FCA304"/>
    </a:accent1>
    <a:accent2>
      <a:srgbClr val="E1595C"/>
    </a:accent2>
    <a:accent3>
      <a:srgbClr val="FFFFFF"/>
    </a:accent3>
    <a:accent4>
      <a:srgbClr val="000000"/>
    </a:accent4>
    <a:accent5>
      <a:srgbClr val="FDCEAA"/>
    </a:accent5>
    <a:accent6>
      <a:srgbClr val="CC5053"/>
    </a:accent6>
    <a:hlink>
      <a:srgbClr val="80E05A"/>
    </a:hlink>
    <a:folHlink>
      <a:srgbClr val="4BA5EF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FCA304"/>
    </a:accent1>
    <a:accent2>
      <a:srgbClr val="E1595C"/>
    </a:accent2>
    <a:accent3>
      <a:srgbClr val="FFFFFF"/>
    </a:accent3>
    <a:accent4>
      <a:srgbClr val="000000"/>
    </a:accent4>
    <a:accent5>
      <a:srgbClr val="FDCEAA"/>
    </a:accent5>
    <a:accent6>
      <a:srgbClr val="CC5053"/>
    </a:accent6>
    <a:hlink>
      <a:srgbClr val="80E05A"/>
    </a:hlink>
    <a:folHlink>
      <a:srgbClr val="4BA5EF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788</TotalTime>
  <Words>498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594TGp_family_light_ani</vt:lpstr>
      <vt:lpstr>Слайд 1</vt:lpstr>
      <vt:lpstr>   Тема: «Информационно-методическое пространство ДОО как условие развития качества дошкольного образования»  </vt:lpstr>
      <vt:lpstr>   Информационно-методическое пространство ДОО  - открытая педагогическая система, направленная на развитие творческой, интеллектуальной  и социально-развитой личности, сформированная на основе разнообразных информационных образовательных ресурсов, современных информационно-коммуникативных средств и педагогических технологий      </vt:lpstr>
      <vt:lpstr>Модель информационно-методического пространства</vt:lpstr>
      <vt:lpstr>Слайд 5</vt:lpstr>
      <vt:lpstr>Слайд 6</vt:lpstr>
      <vt:lpstr>Слайд 7</vt:lpstr>
      <vt:lpstr>Слайд 8</vt:lpstr>
      <vt:lpstr>Слайд 9</vt:lpstr>
      <vt:lpstr>Методическое обеспечение</vt:lpstr>
      <vt:lpstr>Слайд 11</vt:lpstr>
      <vt:lpstr>Слайд 12</vt:lpstr>
      <vt:lpstr>   Цель: Обеспечение современного качества образования путём создания единого информационно-методического пространства образовательной организации     </vt:lpstr>
      <vt:lpstr>Слайд 14</vt:lpstr>
      <vt:lpstr>Обновление развивающей среды</vt:lpstr>
      <vt:lpstr>Слайд 16</vt:lpstr>
      <vt:lpstr>Обучение педагогов</vt:lpstr>
      <vt:lpstr>Информатизация образовательного процесса</vt:lpstr>
      <vt:lpstr>Сетевые педагогические сообщества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cp:lastModifiedBy>IP-22</cp:lastModifiedBy>
  <cp:revision>81</cp:revision>
  <dcterms:created xsi:type="dcterms:W3CDTF">2011-10-18T17:32:06Z</dcterms:created>
  <dcterms:modified xsi:type="dcterms:W3CDTF">2015-09-08T02:19:49Z</dcterms:modified>
</cp:coreProperties>
</file>